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7772400" cx="10058400"/>
  <p:notesSz cx="6858000" cy="9144000"/>
  <p:embeddedFontLst>
    <p:embeddedFont>
      <p:font typeface="Inter"/>
      <p:regular r:id="rId9"/>
      <p:bold r:id="rId10"/>
      <p:italic r:id="rId11"/>
      <p:boldItalic r:id="rId12"/>
    </p:embeddedFont>
    <p:embeddedFont>
      <p:font typeface="Plus Jakarta Sans Medium"/>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1E698D7-63EE-4778-810E-96A9995CD144}">
  <a:tblStyle styleId="{D1E698D7-63EE-4778-810E-96A9995CD144}"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italic.fntdata"/><Relationship Id="rId10" Type="http://schemas.openxmlformats.org/officeDocument/2006/relationships/font" Target="fonts/Inter-bold.fntdata"/><Relationship Id="rId13" Type="http://schemas.openxmlformats.org/officeDocument/2006/relationships/font" Target="fonts/PlusJakartaSansMedium-regular.fntdata"/><Relationship Id="rId12" Type="http://schemas.openxmlformats.org/officeDocument/2006/relationships/font" Target="fonts/Inter-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Inter-regular.fntdata"/><Relationship Id="rId15" Type="http://schemas.openxmlformats.org/officeDocument/2006/relationships/font" Target="fonts/PlusJakartaSansMedium-italic.fntdata"/><Relationship Id="rId14" Type="http://schemas.openxmlformats.org/officeDocument/2006/relationships/font" Target="fonts/PlusJakartaSansMedium-bold.fntdata"/><Relationship Id="rId16"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43551cf0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43551cf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043551cf01_0_1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043551cf01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docs.google.com/presentation/d/1W7421jkATCArBm9IvY2hMsLUiIndSk8GFU5zRnvQW-Q/edit?usp=sharing" TargetMode="External"/><Relationship Id="rId6" Type="http://schemas.openxmlformats.org/officeDocument/2006/relationships/hyperlink" Target="https://docs.google.com/presentation/d/1XXrY8QbMo7vGbX_0sFxFpj_KpZZBxfLj3Ft0bqHgLXI/edit?usp=sharing" TargetMode="External"/><Relationship Id="rId7" Type="http://schemas.openxmlformats.org/officeDocument/2006/relationships/hyperlink" Target="https://docs.google.com/presentation/d/1j7aBQG8jRppH7MbzuzFerHVbnEESFA0umkjUYRoMUAE/edit?usp=sharing" TargetMode="External"/><Relationship Id="rId8" Type="http://schemas.openxmlformats.org/officeDocument/2006/relationships/hyperlink" Target="https://docs.google.com/presentation/d/1tdb5WrC8qRxj5h7Ba3C4dsQeVPnphTP0HMQtmbh7gnY/edit?usp=sharin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docs.google.com/presentation/d/1XIVGUthK-nubmOo1MVsZlksC1_gWUkDfTG2KqfpVHns/edit?usp=sharing" TargetMode="External"/><Relationship Id="rId6" Type="http://schemas.openxmlformats.org/officeDocument/2006/relationships/hyperlink" Target="https://docs.google.com/presentation/d/1-J4zQX8gNEh_EIAON6GGYQgTXIWgmc53suskTGvR31k/edit?usp=sharing" TargetMode="External"/><Relationship Id="rId7" Type="http://schemas.openxmlformats.org/officeDocument/2006/relationships/hyperlink" Target="https://docs.google.com/presentation/d/1YgMxs14nLLYY9Vg_dt1q9VzEW43vrybecVP67NrhgtQ/edit?usp=sharing" TargetMode="External"/><Relationship Id="rId8" Type="http://schemas.openxmlformats.org/officeDocument/2006/relationships/hyperlink" Target="https://docs.google.com/presentation/d/11NTBwG2Xqlouxd-Hs-Lav0iYu_6HJ_G4zRP81yUWUAA/edit?usp=sharing"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658325"/>
          <a:ext cx="3000000" cy="3000000"/>
        </p:xfrm>
        <a:graphic>
          <a:graphicData uri="http://schemas.openxmlformats.org/drawingml/2006/table">
            <a:tbl>
              <a:tblPr>
                <a:noFill/>
                <a:tableStyleId>{D1E698D7-63EE-4778-810E-96A9995CD144}</a:tableStyleId>
              </a:tblPr>
              <a:tblGrid>
                <a:gridCol w="1633350"/>
                <a:gridCol w="4045800"/>
                <a:gridCol w="3669725"/>
              </a:tblGrid>
              <a:tr h="3534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3: Marco Polo</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9050">
                <a:tc>
                  <a:txBody>
                    <a:bodyPr/>
                    <a:lstStyle/>
                    <a:p>
                      <a:pPr indent="0" lvl="0" marL="0" rtl="0" algn="l">
                        <a:spcBef>
                          <a:spcPts val="0"/>
                        </a:spcBef>
                        <a:spcAft>
                          <a:spcPts val="0"/>
                        </a:spcAft>
                        <a:buNone/>
                      </a:pPr>
                      <a:r>
                        <a:rPr b="1" lang="en" sz="1200">
                          <a:latin typeface="Inter"/>
                          <a:ea typeface="Inter"/>
                          <a:cs typeface="Inter"/>
                          <a:sym typeface="Inter"/>
                        </a:rPr>
                        <a:t>SUPPORTING QUESTION</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do Marco Polo’s travels reflect the economic interconnectedness of Afro-Eurasia in the 13th century?</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39350">
                <a:tc>
                  <a:txBody>
                    <a:bodyPr/>
                    <a:lstStyle/>
                    <a:p>
                      <a:pPr indent="0" lvl="0" marL="0" rtl="0" algn="l">
                        <a:spcBef>
                          <a:spcPts val="0"/>
                        </a:spcBef>
                        <a:spcAft>
                          <a:spcPts val="0"/>
                        </a:spcAft>
                        <a:buNone/>
                      </a:pPr>
                      <a:r>
                        <a:rPr b="1" lang="en" sz="1200">
                          <a:latin typeface="Inter"/>
                          <a:ea typeface="Inter"/>
                          <a:cs typeface="Inter"/>
                          <a:sym typeface="Inter"/>
                        </a:rPr>
                        <a:t>STANDARD(S)</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2.1, 2.4, 2.10</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9050">
                <a:tc>
                  <a:txBody>
                    <a:bodyPr/>
                    <a:lstStyle/>
                    <a:p>
                      <a:pPr indent="0" lvl="0" marL="0" rtl="0" algn="l">
                        <a:spcBef>
                          <a:spcPts val="0"/>
                        </a:spcBef>
                        <a:spcAft>
                          <a:spcPts val="0"/>
                        </a:spcAft>
                        <a:buNone/>
                      </a:pPr>
                      <a:r>
                        <a:rPr b="1" lang="en" sz="1200">
                          <a:latin typeface="Inter"/>
                          <a:ea typeface="Inter"/>
                          <a:cs typeface="Inter"/>
                          <a:sym typeface="Inter"/>
                        </a:rPr>
                        <a:t>FOCUS SKILL(S)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Contextualization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Perspective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25">
                <a:tc>
                  <a:txBody>
                    <a:bodyPr/>
                    <a:lstStyle/>
                    <a:p>
                      <a:pPr indent="0" lvl="0" marL="0" rtl="0" algn="l">
                        <a:spcBef>
                          <a:spcPts val="0"/>
                        </a:spcBef>
                        <a:spcAft>
                          <a:spcPts val="0"/>
                        </a:spcAft>
                        <a:buNone/>
                      </a:pPr>
                      <a:r>
                        <a:rPr b="1" lang="en" sz="1200">
                          <a:latin typeface="Inter"/>
                          <a:ea typeface="Inter"/>
                          <a:cs typeface="Inter"/>
                          <a:sym typeface="Inter"/>
                        </a:rPr>
                        <a:t>STUDENT MATERIALS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Do First Options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Printed Student Handouts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Access to Inquiry Journal (already handed out in Lesson 1)</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09050">
                <a:tc rowSpan="2">
                  <a:txBody>
                    <a:bodyPr/>
                    <a:lstStyle/>
                    <a:p>
                      <a:pPr indent="0" lvl="0" marL="0" rtl="0" algn="l">
                        <a:spcBef>
                          <a:spcPts val="0"/>
                        </a:spcBef>
                        <a:spcAft>
                          <a:spcPts val="0"/>
                        </a:spcAft>
                        <a:buNone/>
                      </a:pPr>
                      <a:r>
                        <a:rPr b="1" lang="en" sz="1200">
                          <a:latin typeface="Inter"/>
                          <a:ea typeface="Inter"/>
                          <a:cs typeface="Inter"/>
                          <a:sym typeface="Inter"/>
                        </a:rPr>
                        <a:t>DO FIRST</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Silk Roads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Anticipatory Guide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181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rgbClr val="0097A7"/>
                          </a:solidFill>
                          <a:latin typeface="Inter"/>
                          <a:ea typeface="Inter"/>
                          <a:cs typeface="Inter"/>
                          <a:sym typeface="Inter"/>
                          <a:hlinkClick r:id="rId7">
                            <a:extLst>
                              <a:ext uri="{A12FA001-AC4F-418D-AE19-62706E023703}">
                                <ahyp:hlinkClr val="tx"/>
                              </a:ext>
                            </a:extLst>
                          </a:hlinkClick>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05150">
                <a:tc rowSpan="2">
                  <a:txBody>
                    <a:bodyPr/>
                    <a:lstStyle/>
                    <a:p>
                      <a:pPr indent="0" lvl="0" marL="0" rtl="0" algn="l">
                        <a:spcBef>
                          <a:spcPts val="0"/>
                        </a:spcBef>
                        <a:spcAft>
                          <a:spcPts val="0"/>
                        </a:spcAft>
                        <a:buNone/>
                      </a:pPr>
                      <a:r>
                        <a:rPr b="1" lang="en" sz="1200">
                          <a:latin typeface="Inter"/>
                          <a:ea typeface="Inter"/>
                          <a:cs typeface="Inter"/>
                          <a:sym typeface="Inter"/>
                        </a:rPr>
                        <a:t>ACTIVITY 1 - LAUNCH</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Provide students time to preview the Topic </a:t>
                      </a:r>
                      <a:r>
                        <a:rPr lang="en" sz="1200">
                          <a:solidFill>
                            <a:schemeClr val="dk1"/>
                          </a:solidFill>
                          <a:latin typeface="Inter"/>
                          <a:ea typeface="Inter"/>
                          <a:cs typeface="Inter"/>
                          <a:sym typeface="Inter"/>
                        </a:rPr>
                        <a:t>2</a:t>
                      </a:r>
                      <a:r>
                        <a:rPr lang="en" sz="1200">
                          <a:solidFill>
                            <a:schemeClr val="dk1"/>
                          </a:solidFill>
                          <a:latin typeface="Inter"/>
                          <a:ea typeface="Inter"/>
                          <a:cs typeface="Inter"/>
                          <a:sym typeface="Inter"/>
                        </a:rPr>
                        <a:t> Supporting questions within the  </a:t>
                      </a:r>
                      <a:r>
                        <a:rPr lang="en" sz="1200" u="sng">
                          <a:solidFill>
                            <a:schemeClr val="hlink"/>
                          </a:solidFill>
                          <a:latin typeface="Inter"/>
                          <a:ea typeface="Inter"/>
                          <a:cs typeface="Inter"/>
                          <a:sym typeface="Inter"/>
                          <a:hlinkClick r:id="rId8"/>
                        </a:rPr>
                        <a:t>“Inquiry Journal.”</a:t>
                      </a:r>
                      <a:r>
                        <a:rPr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Guide students to page</a:t>
                      </a:r>
                      <a:r>
                        <a:rPr lang="en" sz="1200">
                          <a:solidFill>
                            <a:srgbClr val="000000"/>
                          </a:solidFill>
                          <a:latin typeface="Inter"/>
                          <a:ea typeface="Inter"/>
                          <a:cs typeface="Inter"/>
                          <a:sym typeface="Inter"/>
                        </a:rPr>
                        <a:t> </a:t>
                      </a:r>
                      <a:r>
                        <a:rPr lang="en" sz="1200">
                          <a:latin typeface="Inter"/>
                          <a:ea typeface="Inter"/>
                          <a:cs typeface="Inter"/>
                          <a:sym typeface="Inter"/>
                        </a:rPr>
                        <a:t>3</a:t>
                      </a:r>
                      <a:r>
                        <a:rPr lang="en" sz="1200">
                          <a:latin typeface="Inter"/>
                          <a:ea typeface="Inter"/>
                          <a:cs typeface="Inter"/>
                          <a:sym typeface="Inter"/>
                        </a:rPr>
                        <a:t>: U</a:t>
                      </a:r>
                      <a:r>
                        <a:rPr lang="en" sz="1200">
                          <a:solidFill>
                            <a:srgbClr val="000000"/>
                          </a:solidFill>
                          <a:latin typeface="Inter"/>
                          <a:ea typeface="Inter"/>
                          <a:cs typeface="Inter"/>
                          <a:sym typeface="Inter"/>
                        </a:rPr>
                        <a:t>nit 1- </a:t>
                      </a:r>
                      <a:r>
                        <a:rPr lang="en" sz="1200">
                          <a:latin typeface="Inter"/>
                          <a:ea typeface="Inter"/>
                          <a:cs typeface="Inter"/>
                          <a:sym typeface="Inter"/>
                        </a:rPr>
                        <a:t>Topic </a:t>
                      </a:r>
                      <a:r>
                        <a:rPr lang="en" sz="1200">
                          <a:latin typeface="Inter"/>
                          <a:ea typeface="Inter"/>
                          <a:cs typeface="Inter"/>
                          <a:sym typeface="Inter"/>
                        </a:rPr>
                        <a:t>2</a:t>
                      </a:r>
                      <a:r>
                        <a:rPr lang="en" sz="1200">
                          <a:solidFill>
                            <a:srgbClr val="000000"/>
                          </a:solidFill>
                          <a:latin typeface="Inter"/>
                          <a:ea typeface="Inter"/>
                          <a:cs typeface="Inter"/>
                          <a:sym typeface="Inter"/>
                        </a:rPr>
                        <a:t> Supporting Questions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Fill out the “K” and “W” for each of the supporting questions for Unit 1- </a:t>
                      </a:r>
                      <a:r>
                        <a:rPr lang="en" sz="1200">
                          <a:latin typeface="Inter"/>
                          <a:ea typeface="Inter"/>
                          <a:cs typeface="Inter"/>
                          <a:sym typeface="Inter"/>
                        </a:rPr>
                        <a:t>Topic </a:t>
                      </a:r>
                      <a:r>
                        <a:rPr lang="en" sz="1200">
                          <a:latin typeface="Inter"/>
                          <a:ea typeface="Inter"/>
                          <a:cs typeface="Inter"/>
                          <a:sym typeface="Inter"/>
                        </a:rPr>
                        <a:t>2</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Global Exchanges and Societies: Daily Lesson Plan (60 Minutes)</a:t>
            </a:r>
            <a:endParaRPr sz="1800">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582125"/>
          <a:ext cx="3000000" cy="3000000"/>
        </p:xfrm>
        <a:graphic>
          <a:graphicData uri="http://schemas.openxmlformats.org/drawingml/2006/table">
            <a:tbl>
              <a:tblPr>
                <a:noFill/>
                <a:tableStyleId>{D1E698D7-63EE-4778-810E-96A9995CD144}</a:tableStyleId>
              </a:tblPr>
              <a:tblGrid>
                <a:gridCol w="1673200"/>
                <a:gridCol w="4057350"/>
                <a:gridCol w="3702950"/>
              </a:tblGrid>
              <a:tr h="29120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3: Marco Polo</a:t>
                      </a:r>
                      <a:r>
                        <a:rPr b="1" lang="en" sz="1300">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48500">
                <a:tc rowSpan="2">
                  <a:txBody>
                    <a:bodyPr/>
                    <a:lstStyle/>
                    <a:p>
                      <a:pPr indent="0" lvl="0" marL="0" rtl="0" algn="l">
                        <a:spcBef>
                          <a:spcPts val="0"/>
                        </a:spcBef>
                        <a:spcAft>
                          <a:spcPts val="0"/>
                        </a:spcAft>
                        <a:buNone/>
                      </a:pPr>
                      <a:r>
                        <a:rPr b="1" lang="en" sz="1300">
                          <a:latin typeface="Inter"/>
                          <a:ea typeface="Inter"/>
                          <a:cs typeface="Inter"/>
                          <a:sym typeface="Inter"/>
                        </a:rPr>
                        <a:t>ACTIVITY 2 - </a:t>
                      </a:r>
                      <a:r>
                        <a:rPr b="1" lang="en" sz="1300">
                          <a:latin typeface="Inter"/>
                          <a:ea typeface="Inter"/>
                          <a:cs typeface="Inter"/>
                          <a:sym typeface="Inter"/>
                        </a:rPr>
                        <a:t>PRACTICE</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Using slides in the </a:t>
                      </a:r>
                      <a:r>
                        <a:rPr lang="en" sz="1200" u="sng">
                          <a:solidFill>
                            <a:schemeClr val="hlink"/>
                          </a:solidFill>
                          <a:latin typeface="Inter"/>
                          <a:ea typeface="Inter"/>
                          <a:cs typeface="Inter"/>
                          <a:sym typeface="Inter"/>
                          <a:hlinkClick r:id="rId5"/>
                        </a:rPr>
                        <a:t>Marco Polo Presentation</a:t>
                      </a:r>
                      <a:r>
                        <a:rPr lang="en" sz="1200">
                          <a:solidFill>
                            <a:schemeClr val="dk1"/>
                          </a:solidFill>
                          <a:latin typeface="Inter"/>
                          <a:ea typeface="Inter"/>
                          <a:cs typeface="Inter"/>
                          <a:sym typeface="Inter"/>
                        </a:rPr>
                        <a:t>, review the Silk Roads and introduce Marco Polo. Students will follow along with the guided notes found on page 1 of the </a:t>
                      </a:r>
                      <a:r>
                        <a:rPr lang="en" sz="1200" u="sng">
                          <a:solidFill>
                            <a:schemeClr val="hlink"/>
                          </a:solidFill>
                          <a:latin typeface="Inter"/>
                          <a:ea typeface="Inter"/>
                          <a:cs typeface="Inter"/>
                          <a:sym typeface="Inter"/>
                          <a:hlinkClick r:id="rId6"/>
                        </a:rPr>
                        <a:t>Marco Polo Student Worksheet</a:t>
                      </a:r>
                      <a:r>
                        <a:rPr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089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Use the Presentation to introduce some basic information about Marco Polo.</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Pass out the </a:t>
                      </a:r>
                      <a:r>
                        <a:rPr lang="en" sz="1200">
                          <a:latin typeface="Inter"/>
                          <a:ea typeface="Inter"/>
                          <a:cs typeface="Inter"/>
                          <a:sym typeface="Inter"/>
                        </a:rPr>
                        <a:t>Marco Polo Student Worksheet</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Monitor student work and answer questions as needed.</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Take notes on the presentation about Marco Polo.</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19350">
                <a:tc rowSpan="2">
                  <a:txBody>
                    <a:bodyPr/>
                    <a:lstStyle/>
                    <a:p>
                      <a:pPr indent="0" lvl="0" marL="0" rtl="0" algn="l">
                        <a:spcBef>
                          <a:spcPts val="0"/>
                        </a:spcBef>
                        <a:spcAft>
                          <a:spcPts val="0"/>
                        </a:spcAft>
                        <a:buNone/>
                      </a:pPr>
                      <a:r>
                        <a:rPr b="1" lang="en" sz="1300">
                          <a:latin typeface="Inter"/>
                          <a:ea typeface="Inter"/>
                          <a:cs typeface="Inter"/>
                          <a:sym typeface="Inter"/>
                        </a:rPr>
                        <a:t>ACTIVITY 3 - EXHIBIT</a:t>
                      </a:r>
                      <a:endParaRPr b="1" sz="1300">
                        <a:latin typeface="Inter"/>
                        <a:ea typeface="Inter"/>
                        <a:cs typeface="Inter"/>
                        <a:sym typeface="Inter"/>
                      </a:endParaRPr>
                    </a:p>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Engage in a lesson about the interpretations of historians and the tools we have to analyze sources. Using the </a:t>
                      </a:r>
                      <a:r>
                        <a:rPr lang="en" sz="1200" u="sng">
                          <a:solidFill>
                            <a:schemeClr val="hlink"/>
                          </a:solidFill>
                          <a:latin typeface="Inter"/>
                          <a:ea typeface="Inter"/>
                          <a:cs typeface="Inter"/>
                          <a:sym typeface="Inter"/>
                          <a:hlinkClick r:id="rId7"/>
                        </a:rPr>
                        <a:t>Introduction to THINKS Presentation,</a:t>
                      </a:r>
                      <a:r>
                        <a:rPr lang="en" sz="1200">
                          <a:solidFill>
                            <a:schemeClr val="dk1"/>
                          </a:solidFill>
                          <a:latin typeface="Inter"/>
                          <a:ea typeface="Inter"/>
                          <a:cs typeface="Inter"/>
                          <a:sym typeface="Inter"/>
                        </a:rPr>
                        <a:t> guide students through the acronym and describe how it helps to more accurately interpret sources. With a primary source on Marco Polo’s travels, students will practice studying the history of the past with pages 2-3 of the Marco Polo Student Worksheet. Guide students through the process collectively using the directions provided in the Introduction to THINKS presentation.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387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Present the Introduction to THINKS Slideshow</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Engage students in class discussion with prompts throughout the slides</a:t>
                      </a:r>
                      <a:endParaRPr sz="1200">
                        <a:solidFill>
                          <a:schemeClr val="dk1"/>
                        </a:solidFill>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solidFill>
                            <a:schemeClr val="dk1"/>
                          </a:solidFill>
                          <a:latin typeface="Inter"/>
                          <a:ea typeface="Inter"/>
                          <a:cs typeface="Inter"/>
                          <a:sym typeface="Inter"/>
                        </a:rPr>
                        <a:t>Guide students primary source analysis using slide 9</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Engage in discussion about source analysis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about Marco Polo’s travels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Ask clarifying questions if needed</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Answer questions on THINKS worksheet</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5915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complete an </a:t>
                      </a:r>
                      <a:r>
                        <a:rPr lang="en" sz="1200" u="sng">
                          <a:solidFill>
                            <a:schemeClr val="hlink"/>
                          </a:solidFill>
                          <a:latin typeface="Inter"/>
                          <a:ea typeface="Inter"/>
                          <a:cs typeface="Inter"/>
                          <a:sym typeface="Inter"/>
                          <a:hlinkClick r:id="rId8"/>
                        </a:rPr>
                        <a:t>“Exit Ticket” </a:t>
                      </a:r>
                      <a:r>
                        <a:rPr lang="en" sz="1200">
                          <a:solidFill>
                            <a:schemeClr val="dk1"/>
                          </a:solidFill>
                          <a:latin typeface="Inter"/>
                          <a:ea typeface="Inter"/>
                          <a:cs typeface="Inter"/>
                          <a:sym typeface="Inter"/>
                        </a:rPr>
                        <a:t>in which they reflect on their learnings from the day using the Triangle, Square, Circle approach. The questions will reinforce the supporting question, will demonstrate their understanding, and provide feedback about concepts that need review or further explanations.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989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Exit Ticket and explain what each shape means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Answer the Exit Ticket questions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Global Exchanges and Societies: Daily Lesson Plan (120 Minutes)</a:t>
            </a:r>
            <a:endParaRPr sz="1800">
              <a:solidFill>
                <a:srgbClr val="000000"/>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